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Average"/>
      <p:regular r:id="rId13"/>
    </p:embeddedFont>
    <p:embeddedFont>
      <p:font typeface="Oswald"/>
      <p:regular r:id="rId14"/>
      <p:bold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7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75"/>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Average-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swald-bold.fntdata"/><Relationship Id="rId14"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Today, we will present our project, Style Transfer of Images and Videos.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first briefly go over general ideas. And then we will see </a:t>
            </a:r>
            <a:r>
              <a:rPr lang="en"/>
              <a:t>the</a:t>
            </a:r>
            <a:r>
              <a:rPr lang="en"/>
              <a:t> more exciting stuff, which are the visual results.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aa4689ee0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aa4689ee0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project, we implemented two versions of style transfer. The first one is based on ideas in Gatys et al. paper and the other one is based on ideas in Johnson et al. paper.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it shows the model architecture in Gatys paper. We use a pretrained VGG network as our backbone. It is shown by the stack of convolution and pooling layers. Note that in the original VGG network, there are more fully connected layers following the convolution layers for tackling the classification task. Here we only need the feature maps. So we removed those fully connected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pass in three things: a style image, a content image, and a white noise image. These inputs go through the backbone. Two losses are being computed here. At layers that we specify, a style loss and a content loss are calculated. The sum of these two losses produce the total loss. We use that to do optimization. Note that we do not optimize parameters in the backbone network. What we optimize is the white noise image such that its style looks more and more similar to the style image, but at the same time still keeping the general content in the content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aa4689ee0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aa4689ee0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architecture of our second implementation. It shares some similarities with the previous architecture. Both of them use the pretrained VGG network. Here, it’s called the loss network. Style loss and content loss are computed through the loss network.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Although there are many similarities, </a:t>
            </a:r>
            <a:r>
              <a:rPr lang="en"/>
              <a:t>what we optimize</a:t>
            </a:r>
            <a:r>
              <a:rPr lang="en"/>
              <a:t> is very different. Remember that we optimize </a:t>
            </a:r>
            <a:r>
              <a:rPr lang="en"/>
              <a:t>the white noise image in the previous architecture. Here we optimize the weights of the Image Transformation Network. The Image Transformation Network is a residual network consisted of some convolution layers and residual layers. As its name suggests, it is used to transform an input image into a stylized image. What we optimize in training is the weights of this network. Therefore, for each style, we can train and get a set of weights for the transformation network. With a set of weights learned from an artistic style, we can transform an arbitrary number of images into that particular artistic style.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aa4689ee0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aa4689ee0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show comparison of results from our two different implementations.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left, we have the original content image featuring the good looking architectures in Center City Philadelphia. And we use The Great Wave by </a:t>
            </a:r>
            <a:r>
              <a:rPr lang="en"/>
              <a:t>Katsushika</a:t>
            </a:r>
            <a:r>
              <a:rPr lang="en"/>
              <a:t> Hokusai as our style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middle, we show the stylized images. Both implementations achieve visually pleasing results. But the Johnson paper implementation better captures the style and </a:t>
            </a:r>
            <a:r>
              <a:rPr lang="en"/>
              <a:t>transforms</a:t>
            </a:r>
            <a:r>
              <a:rPr lang="en"/>
              <a:t> even the fine details of the content image. To show this comparison, we can zoom into the bell tower sections and take a close look. In the Gatys version, some parts seem to be flattened out. In contrast, in the Johnson version, the texture on the bell tower are transformed into the curly wave looking strokes.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to these visual improvements, we also get a significant speedup with the Johnson version. And we get to scale up to much larger images.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aa4689ee0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aa4689ee0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track the training process, we have saved the training results in our Image Transforming Net for every 500 content_batch. Hence we will be able to detect at which point the result is good </a:t>
            </a:r>
            <a:r>
              <a:rPr lang="en"/>
              <a:t>enough</a:t>
            </a:r>
            <a:r>
              <a:rPr lang="en"/>
              <a:t> and can use the corresponding trained model for further production. Besides, since the progress is recorded, we don’t </a:t>
            </a:r>
            <a:r>
              <a:rPr lang="en"/>
              <a:t>always</a:t>
            </a:r>
            <a:r>
              <a:rPr lang="en"/>
              <a:t> need to go back to the beginning and restart the training if there is so random interruptions during the training.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 average, it took 0.016 s to generate one image (256 * 160) and 1.52s to generate (4032 * 2480) with the pretrained model by using Johnson’s methods we mentioned before.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aa4689ee0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aa4689ee0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a content image and several style images we used for style transfer and let’s see what we 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before we see the results, let’s try to look into the style images and estimate what will be the result.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
              <a:t>Colors and the </a:t>
            </a:r>
            <a:r>
              <a:rPr lang="en"/>
              <a:t>arrangement</a:t>
            </a:r>
            <a:r>
              <a:rPr lang="en"/>
              <a:t> of colors</a:t>
            </a:r>
            <a:endParaRPr/>
          </a:p>
          <a:p>
            <a:pPr indent="-298450" lvl="0" marL="457200" rtl="0" algn="l">
              <a:spcBef>
                <a:spcPts val="0"/>
              </a:spcBef>
              <a:spcAft>
                <a:spcPts val="0"/>
              </a:spcAft>
              <a:buSzPts val="1100"/>
              <a:buAutoNum type="arabicParenR"/>
            </a:pPr>
            <a:r>
              <a:rPr lang="en"/>
              <a:t>Expressions on mountains</a:t>
            </a:r>
            <a:endParaRPr/>
          </a:p>
          <a:p>
            <a:pPr indent="-298450" lvl="0" marL="457200" rtl="0" algn="l">
              <a:spcBef>
                <a:spcPts val="0"/>
              </a:spcBef>
              <a:spcAft>
                <a:spcPts val="0"/>
              </a:spcAft>
              <a:buSzPts val="1100"/>
              <a:buAutoNum type="arabicParenR"/>
            </a:pPr>
            <a:r>
              <a:rPr lang="en"/>
              <a:t>Colors and Geometric shapes</a:t>
            </a:r>
            <a:endParaRPr/>
          </a:p>
          <a:p>
            <a:pPr indent="-298450" lvl="0" marL="457200" rtl="0" algn="l">
              <a:spcBef>
                <a:spcPts val="0"/>
              </a:spcBef>
              <a:spcAft>
                <a:spcPts val="0"/>
              </a:spcAft>
              <a:buSzPts val="1100"/>
              <a:buAutoNum type="arabicParenR"/>
            </a:pPr>
            <a:r>
              <a:rPr lang="en"/>
              <a:t>Wave curves and emphasis on details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aa4689ee0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aa4689ee0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it comes to video style transfer. Different from transferring a single image, as for the transformation on video, we also need to consider about the </a:t>
            </a:r>
            <a:r>
              <a:rPr lang="en"/>
              <a:t>continuity</a:t>
            </a:r>
            <a:r>
              <a:rPr lang="en"/>
              <a:t> between frames while doing the style transfer on these frames. As a </a:t>
            </a:r>
            <a:r>
              <a:rPr lang="en"/>
              <a:t>result</a:t>
            </a:r>
            <a:r>
              <a:rPr lang="en"/>
              <a:t>, to solve this problem, an algorithm which can more focus on higher-level features might be suitable for the video style transformation which is exactly what Johnson’s paper is doing.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little intro to the video itself. This is </a:t>
            </a:r>
            <a:r>
              <a:rPr lang="en"/>
              <a:t>commercial</a:t>
            </a:r>
            <a:r>
              <a:rPr lang="en"/>
              <a:t> video for a car brand which want to use some artistic filming techniques to show off the dreamlike and modern concepts. </a:t>
            </a:r>
            <a:r>
              <a:rPr lang="en"/>
              <a:t>Hence, we thought applying the artistic style transfer on some parts of the video will be a powerful tool to express this idea.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Processing time: 0.15 - 0.23 sec per 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https://youtu.be/UZIe1LwtETI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5.jp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24.jpg"/><Relationship Id="rId8"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4.jpg"/><Relationship Id="rId10" Type="http://schemas.openxmlformats.org/officeDocument/2006/relationships/image" Target="../media/image15.jpg"/><Relationship Id="rId9" Type="http://schemas.openxmlformats.org/officeDocument/2006/relationships/image" Target="../media/image7.jpg"/><Relationship Id="rId5" Type="http://schemas.openxmlformats.org/officeDocument/2006/relationships/image" Target="../media/image12.jpg"/><Relationship Id="rId6" Type="http://schemas.openxmlformats.org/officeDocument/2006/relationships/image" Target="../media/image2.jpg"/><Relationship Id="rId7" Type="http://schemas.openxmlformats.org/officeDocument/2006/relationships/image" Target="../media/image13.jpg"/><Relationship Id="rId8"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9.jpg"/><Relationship Id="rId11" Type="http://schemas.openxmlformats.org/officeDocument/2006/relationships/image" Target="../media/image20.jpg"/><Relationship Id="rId10" Type="http://schemas.openxmlformats.org/officeDocument/2006/relationships/image" Target="../media/image21.png"/><Relationship Id="rId9" Type="http://schemas.openxmlformats.org/officeDocument/2006/relationships/image" Target="../media/image18.jpg"/><Relationship Id="rId5" Type="http://schemas.openxmlformats.org/officeDocument/2006/relationships/image" Target="../media/image6.jpg"/><Relationship Id="rId6" Type="http://schemas.openxmlformats.org/officeDocument/2006/relationships/image" Target="../media/image14.jpg"/><Relationship Id="rId7" Type="http://schemas.openxmlformats.org/officeDocument/2006/relationships/image" Target="../media/image17.jpg"/><Relationship Id="rId8"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youtu.be/UZIe1LwtETI" TargetMode="External"/><Relationship Id="rId4" Type="http://schemas.openxmlformats.org/officeDocument/2006/relationships/hyperlink" Target="http://www.youtube.com/watch?v=UZIe1LwtETI" TargetMode="External"/><Relationship Id="rId5"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Style Transfer of </a:t>
            </a:r>
            <a:r>
              <a:rPr lang="en"/>
              <a:t>Images &amp; Videos </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Yicheng Shen, Zhenyuan Wang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Ideas in Gatys et al. Paper</a:t>
            </a:r>
            <a:endParaRPr/>
          </a:p>
        </p:txBody>
      </p:sp>
      <p:pic>
        <p:nvPicPr>
          <p:cNvPr id="66" name="Google Shape;66;p14"/>
          <p:cNvPicPr preferRelativeResize="0"/>
          <p:nvPr/>
        </p:nvPicPr>
        <p:blipFill>
          <a:blip r:embed="rId3">
            <a:alphaModFix/>
          </a:blip>
          <a:stretch>
            <a:fillRect/>
          </a:stretch>
        </p:blipFill>
        <p:spPr>
          <a:xfrm>
            <a:off x="1099650" y="1017725"/>
            <a:ext cx="6944698" cy="3815450"/>
          </a:xfrm>
          <a:prstGeom prst="rect">
            <a:avLst/>
          </a:prstGeom>
          <a:noFill/>
          <a:ln>
            <a:noFill/>
          </a:ln>
        </p:spPr>
      </p:pic>
      <p:sp>
        <p:nvSpPr>
          <p:cNvPr id="67" name="Google Shape;67;p14"/>
          <p:cNvSpPr txBox="1"/>
          <p:nvPr/>
        </p:nvSpPr>
        <p:spPr>
          <a:xfrm>
            <a:off x="4353000" y="4755150"/>
            <a:ext cx="479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Average"/>
                <a:ea typeface="Average"/>
                <a:cs typeface="Average"/>
                <a:sym typeface="Average"/>
              </a:rPr>
              <a:t>Figure from Image Style Transfer Using Convolutional Neural Networks</a:t>
            </a:r>
            <a:endParaRPr sz="1200">
              <a:solidFill>
                <a:schemeClr val="dk2"/>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Ideas in Johnson et al. Paper</a:t>
            </a:r>
            <a:endParaRPr/>
          </a:p>
        </p:txBody>
      </p:sp>
      <p:sp>
        <p:nvSpPr>
          <p:cNvPr id="73" name="Google Shape;73;p15"/>
          <p:cNvSpPr txBox="1"/>
          <p:nvPr/>
        </p:nvSpPr>
        <p:spPr>
          <a:xfrm>
            <a:off x="3638675" y="4755150"/>
            <a:ext cx="55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Average"/>
                <a:ea typeface="Average"/>
                <a:cs typeface="Average"/>
                <a:sym typeface="Average"/>
              </a:rPr>
              <a:t>Fi</a:t>
            </a:r>
            <a:r>
              <a:rPr lang="en" sz="1200">
                <a:solidFill>
                  <a:schemeClr val="dk2"/>
                </a:solidFill>
                <a:latin typeface="Average"/>
                <a:ea typeface="Average"/>
                <a:cs typeface="Average"/>
                <a:sym typeface="Average"/>
              </a:rPr>
              <a:t>gure from Perceptual Losses for Real-Time Style Transfer and Super-Resolution</a:t>
            </a:r>
            <a:endParaRPr sz="1200">
              <a:solidFill>
                <a:schemeClr val="dk2"/>
              </a:solidFill>
              <a:latin typeface="Average"/>
              <a:ea typeface="Average"/>
              <a:cs typeface="Average"/>
              <a:sym typeface="Average"/>
            </a:endParaRPr>
          </a:p>
        </p:txBody>
      </p:sp>
      <p:pic>
        <p:nvPicPr>
          <p:cNvPr id="74" name="Google Shape;74;p15"/>
          <p:cNvPicPr preferRelativeResize="0"/>
          <p:nvPr/>
        </p:nvPicPr>
        <p:blipFill>
          <a:blip r:embed="rId3">
            <a:alphaModFix/>
          </a:blip>
          <a:stretch>
            <a:fillRect/>
          </a:stretch>
        </p:blipFill>
        <p:spPr>
          <a:xfrm>
            <a:off x="152400" y="1313000"/>
            <a:ext cx="8839199" cy="30732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from 2 implementations</a:t>
            </a:r>
            <a:endParaRPr/>
          </a:p>
        </p:txBody>
      </p:sp>
      <p:pic>
        <p:nvPicPr>
          <p:cNvPr id="80" name="Google Shape;80;p16"/>
          <p:cNvPicPr preferRelativeResize="0"/>
          <p:nvPr/>
        </p:nvPicPr>
        <p:blipFill>
          <a:blip r:embed="rId3">
            <a:alphaModFix/>
          </a:blip>
          <a:stretch>
            <a:fillRect/>
          </a:stretch>
        </p:blipFill>
        <p:spPr>
          <a:xfrm>
            <a:off x="2819000" y="1017725"/>
            <a:ext cx="3264000" cy="2007625"/>
          </a:xfrm>
          <a:prstGeom prst="rect">
            <a:avLst/>
          </a:prstGeom>
          <a:noFill/>
          <a:ln>
            <a:noFill/>
          </a:ln>
        </p:spPr>
      </p:pic>
      <p:pic>
        <p:nvPicPr>
          <p:cNvPr id="81" name="Google Shape;81;p16"/>
          <p:cNvPicPr preferRelativeResize="0"/>
          <p:nvPr/>
        </p:nvPicPr>
        <p:blipFill>
          <a:blip r:embed="rId4">
            <a:alphaModFix/>
          </a:blip>
          <a:stretch>
            <a:fillRect/>
          </a:stretch>
        </p:blipFill>
        <p:spPr>
          <a:xfrm>
            <a:off x="2819000" y="3025350"/>
            <a:ext cx="3264000" cy="2008116"/>
          </a:xfrm>
          <a:prstGeom prst="rect">
            <a:avLst/>
          </a:prstGeom>
          <a:noFill/>
          <a:ln>
            <a:noFill/>
          </a:ln>
        </p:spPr>
      </p:pic>
      <p:pic>
        <p:nvPicPr>
          <p:cNvPr id="82" name="Google Shape;82;p16"/>
          <p:cNvPicPr preferRelativeResize="0"/>
          <p:nvPr/>
        </p:nvPicPr>
        <p:blipFill>
          <a:blip r:embed="rId5">
            <a:alphaModFix/>
          </a:blip>
          <a:stretch>
            <a:fillRect/>
          </a:stretch>
        </p:blipFill>
        <p:spPr>
          <a:xfrm>
            <a:off x="7567800" y="1122200"/>
            <a:ext cx="1499950" cy="3911276"/>
          </a:xfrm>
          <a:prstGeom prst="rect">
            <a:avLst/>
          </a:prstGeom>
          <a:noFill/>
          <a:ln>
            <a:noFill/>
          </a:ln>
        </p:spPr>
      </p:pic>
      <p:pic>
        <p:nvPicPr>
          <p:cNvPr id="83" name="Google Shape;83;p16"/>
          <p:cNvPicPr preferRelativeResize="0"/>
          <p:nvPr/>
        </p:nvPicPr>
        <p:blipFill>
          <a:blip r:embed="rId6">
            <a:alphaModFix/>
          </a:blip>
          <a:stretch>
            <a:fillRect/>
          </a:stretch>
        </p:blipFill>
        <p:spPr>
          <a:xfrm>
            <a:off x="6083000" y="445034"/>
            <a:ext cx="1499950" cy="3911279"/>
          </a:xfrm>
          <a:prstGeom prst="rect">
            <a:avLst/>
          </a:prstGeom>
          <a:noFill/>
          <a:ln>
            <a:noFill/>
          </a:ln>
        </p:spPr>
      </p:pic>
      <p:pic>
        <p:nvPicPr>
          <p:cNvPr id="84" name="Google Shape;84;p16"/>
          <p:cNvPicPr preferRelativeResize="0"/>
          <p:nvPr/>
        </p:nvPicPr>
        <p:blipFill>
          <a:blip r:embed="rId7">
            <a:alphaModFix/>
          </a:blip>
          <a:stretch>
            <a:fillRect/>
          </a:stretch>
        </p:blipFill>
        <p:spPr>
          <a:xfrm>
            <a:off x="129275" y="1017725"/>
            <a:ext cx="2689725" cy="1654799"/>
          </a:xfrm>
          <a:prstGeom prst="rect">
            <a:avLst/>
          </a:prstGeom>
          <a:noFill/>
          <a:ln>
            <a:noFill/>
          </a:ln>
        </p:spPr>
      </p:pic>
      <p:pic>
        <p:nvPicPr>
          <p:cNvPr id="85" name="Google Shape;85;p16"/>
          <p:cNvPicPr preferRelativeResize="0"/>
          <p:nvPr/>
        </p:nvPicPr>
        <p:blipFill>
          <a:blip r:embed="rId8">
            <a:alphaModFix/>
          </a:blip>
          <a:stretch>
            <a:fillRect/>
          </a:stretch>
        </p:blipFill>
        <p:spPr>
          <a:xfrm>
            <a:off x="129277" y="2672525"/>
            <a:ext cx="2689725" cy="1808846"/>
          </a:xfrm>
          <a:prstGeom prst="rect">
            <a:avLst/>
          </a:prstGeom>
          <a:noFill/>
          <a:ln>
            <a:noFill/>
          </a:ln>
        </p:spPr>
      </p:pic>
      <p:sp>
        <p:nvSpPr>
          <p:cNvPr id="86" name="Google Shape;86;p16"/>
          <p:cNvSpPr txBox="1"/>
          <p:nvPr/>
        </p:nvSpPr>
        <p:spPr>
          <a:xfrm>
            <a:off x="1876250" y="1017725"/>
            <a:ext cx="80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verage"/>
                <a:ea typeface="Average"/>
                <a:cs typeface="Average"/>
                <a:sym typeface="Average"/>
              </a:rPr>
              <a:t>Content Image</a:t>
            </a:r>
            <a:endParaRPr b="1">
              <a:latin typeface="Average"/>
              <a:ea typeface="Average"/>
              <a:cs typeface="Average"/>
              <a:sym typeface="Average"/>
            </a:endParaRPr>
          </a:p>
        </p:txBody>
      </p:sp>
      <p:sp>
        <p:nvSpPr>
          <p:cNvPr id="87" name="Google Shape;87;p16"/>
          <p:cNvSpPr txBox="1"/>
          <p:nvPr/>
        </p:nvSpPr>
        <p:spPr>
          <a:xfrm>
            <a:off x="1876250" y="2770038"/>
            <a:ext cx="80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verage"/>
                <a:ea typeface="Average"/>
                <a:cs typeface="Average"/>
                <a:sym typeface="Average"/>
              </a:rPr>
              <a:t>Style</a:t>
            </a:r>
            <a:r>
              <a:rPr b="1" lang="en">
                <a:latin typeface="Average"/>
                <a:ea typeface="Average"/>
                <a:cs typeface="Average"/>
                <a:sym typeface="Average"/>
              </a:rPr>
              <a:t> Image</a:t>
            </a:r>
            <a:endParaRPr b="1">
              <a:latin typeface="Average"/>
              <a:ea typeface="Average"/>
              <a:cs typeface="Average"/>
              <a:sym typeface="Average"/>
            </a:endParaRPr>
          </a:p>
        </p:txBody>
      </p:sp>
      <p:sp>
        <p:nvSpPr>
          <p:cNvPr id="88" name="Google Shape;88;p16"/>
          <p:cNvSpPr txBox="1"/>
          <p:nvPr/>
        </p:nvSpPr>
        <p:spPr>
          <a:xfrm>
            <a:off x="4942525" y="1122200"/>
            <a:ext cx="8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verage"/>
                <a:ea typeface="Average"/>
                <a:cs typeface="Average"/>
                <a:sym typeface="Average"/>
              </a:rPr>
              <a:t>Gatys</a:t>
            </a:r>
            <a:endParaRPr b="1">
              <a:latin typeface="Average"/>
              <a:ea typeface="Average"/>
              <a:cs typeface="Average"/>
              <a:sym typeface="Average"/>
            </a:endParaRPr>
          </a:p>
        </p:txBody>
      </p:sp>
      <p:sp>
        <p:nvSpPr>
          <p:cNvPr id="89" name="Google Shape;89;p16"/>
          <p:cNvSpPr txBox="1"/>
          <p:nvPr/>
        </p:nvSpPr>
        <p:spPr>
          <a:xfrm>
            <a:off x="4942525" y="3203400"/>
            <a:ext cx="8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verage"/>
                <a:ea typeface="Average"/>
                <a:cs typeface="Average"/>
                <a:sym typeface="Average"/>
              </a:rPr>
              <a:t>Johnson</a:t>
            </a:r>
            <a:endParaRPr b="1">
              <a:latin typeface="Average"/>
              <a:ea typeface="Average"/>
              <a:cs typeface="Average"/>
              <a:sym typeface="Average"/>
            </a:endParaRPr>
          </a:p>
        </p:txBody>
      </p:sp>
      <p:cxnSp>
        <p:nvCxnSpPr>
          <p:cNvPr id="90" name="Google Shape;90;p16"/>
          <p:cNvCxnSpPr/>
          <p:nvPr/>
        </p:nvCxnSpPr>
        <p:spPr>
          <a:xfrm flipH="1" rot="10800000">
            <a:off x="3773425" y="1634150"/>
            <a:ext cx="2993400" cy="21000"/>
          </a:xfrm>
          <a:prstGeom prst="straightConnector1">
            <a:avLst/>
          </a:prstGeom>
          <a:noFill/>
          <a:ln cap="flat" cmpd="sng" w="19050">
            <a:solidFill>
              <a:srgbClr val="00FF00"/>
            </a:solidFill>
            <a:prstDash val="solid"/>
            <a:round/>
            <a:headEnd len="med" w="med" type="none"/>
            <a:tailEnd len="med" w="med" type="triangle"/>
          </a:ln>
        </p:spPr>
      </p:cxnSp>
      <p:cxnSp>
        <p:nvCxnSpPr>
          <p:cNvPr id="91" name="Google Shape;91;p16"/>
          <p:cNvCxnSpPr/>
          <p:nvPr/>
        </p:nvCxnSpPr>
        <p:spPr>
          <a:xfrm flipH="1" rot="10800000">
            <a:off x="3773425" y="3668400"/>
            <a:ext cx="4026300" cy="25800"/>
          </a:xfrm>
          <a:prstGeom prst="straightConnector1">
            <a:avLst/>
          </a:prstGeom>
          <a:noFill/>
          <a:ln cap="flat" cmpd="sng" w="19050">
            <a:solidFill>
              <a:srgbClr val="00FF00"/>
            </a:solidFill>
            <a:prstDash val="solid"/>
            <a:round/>
            <a:headEnd len="med" w="med" type="none"/>
            <a:tailEnd len="med" w="med" type="triangle"/>
          </a:ln>
        </p:spPr>
      </p:cxnSp>
      <p:sp>
        <p:nvSpPr>
          <p:cNvPr id="92" name="Google Shape;92;p16"/>
          <p:cNvSpPr txBox="1"/>
          <p:nvPr/>
        </p:nvSpPr>
        <p:spPr>
          <a:xfrm>
            <a:off x="6180550" y="531275"/>
            <a:ext cx="8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verage"/>
                <a:ea typeface="Average"/>
                <a:cs typeface="Average"/>
                <a:sym typeface="Average"/>
              </a:rPr>
              <a:t>Gatys</a:t>
            </a:r>
            <a:endParaRPr b="1">
              <a:latin typeface="Average"/>
              <a:ea typeface="Average"/>
              <a:cs typeface="Average"/>
              <a:sym typeface="Average"/>
            </a:endParaRPr>
          </a:p>
        </p:txBody>
      </p:sp>
      <p:sp>
        <p:nvSpPr>
          <p:cNvPr id="93" name="Google Shape;93;p16"/>
          <p:cNvSpPr txBox="1"/>
          <p:nvPr/>
        </p:nvSpPr>
        <p:spPr>
          <a:xfrm>
            <a:off x="7635075" y="1233125"/>
            <a:ext cx="8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verage"/>
                <a:ea typeface="Average"/>
                <a:cs typeface="Average"/>
                <a:sym typeface="Average"/>
              </a:rPr>
              <a:t>Johnson</a:t>
            </a:r>
            <a:endParaRPr b="1">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364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Pipeline &amp; Results</a:t>
            </a:r>
            <a:endParaRPr/>
          </a:p>
        </p:txBody>
      </p:sp>
      <p:sp>
        <p:nvSpPr>
          <p:cNvPr id="99" name="Google Shape;99;p17"/>
          <p:cNvSpPr txBox="1"/>
          <p:nvPr/>
        </p:nvSpPr>
        <p:spPr>
          <a:xfrm>
            <a:off x="436425" y="1017725"/>
            <a:ext cx="2069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content_batch: 1000 </a:t>
            </a:r>
            <a:endParaRPr sz="1100">
              <a:solidFill>
                <a:schemeClr val="dk1"/>
              </a:solidFill>
              <a:latin typeface="Times New Roman"/>
              <a:ea typeface="Times New Roman"/>
              <a:cs typeface="Times New Roman"/>
              <a:sym typeface="Times New Roman"/>
            </a:endParaRPr>
          </a:p>
        </p:txBody>
      </p:sp>
      <p:pic>
        <p:nvPicPr>
          <p:cNvPr id="100" name="Google Shape;100;p17"/>
          <p:cNvPicPr preferRelativeResize="0"/>
          <p:nvPr/>
        </p:nvPicPr>
        <p:blipFill>
          <a:blip r:embed="rId3">
            <a:alphaModFix/>
          </a:blip>
          <a:stretch>
            <a:fillRect/>
          </a:stretch>
        </p:blipFill>
        <p:spPr>
          <a:xfrm>
            <a:off x="436425" y="1278475"/>
            <a:ext cx="2069240" cy="1293275"/>
          </a:xfrm>
          <a:prstGeom prst="rect">
            <a:avLst/>
          </a:prstGeom>
          <a:noFill/>
          <a:ln>
            <a:noFill/>
          </a:ln>
        </p:spPr>
      </p:pic>
      <p:pic>
        <p:nvPicPr>
          <p:cNvPr id="101" name="Google Shape;101;p17"/>
          <p:cNvPicPr preferRelativeResize="0"/>
          <p:nvPr/>
        </p:nvPicPr>
        <p:blipFill>
          <a:blip r:embed="rId4">
            <a:alphaModFix/>
          </a:blip>
          <a:stretch>
            <a:fillRect/>
          </a:stretch>
        </p:blipFill>
        <p:spPr>
          <a:xfrm>
            <a:off x="2505825" y="1278375"/>
            <a:ext cx="2069400" cy="1293375"/>
          </a:xfrm>
          <a:prstGeom prst="rect">
            <a:avLst/>
          </a:prstGeom>
          <a:noFill/>
          <a:ln>
            <a:noFill/>
          </a:ln>
        </p:spPr>
      </p:pic>
      <p:sp>
        <p:nvSpPr>
          <p:cNvPr id="102" name="Google Shape;102;p17"/>
          <p:cNvSpPr txBox="1"/>
          <p:nvPr/>
        </p:nvSpPr>
        <p:spPr>
          <a:xfrm>
            <a:off x="2505825" y="1017725"/>
            <a:ext cx="2069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content_batch: 1500 </a:t>
            </a:r>
            <a:endParaRPr sz="1100">
              <a:solidFill>
                <a:schemeClr val="dk1"/>
              </a:solidFill>
              <a:latin typeface="Times New Roman"/>
              <a:ea typeface="Times New Roman"/>
              <a:cs typeface="Times New Roman"/>
              <a:sym typeface="Times New Roman"/>
            </a:endParaRPr>
          </a:p>
        </p:txBody>
      </p:sp>
      <p:pic>
        <p:nvPicPr>
          <p:cNvPr id="103" name="Google Shape;103;p17"/>
          <p:cNvPicPr preferRelativeResize="0"/>
          <p:nvPr/>
        </p:nvPicPr>
        <p:blipFill>
          <a:blip r:embed="rId5">
            <a:alphaModFix/>
          </a:blip>
          <a:stretch>
            <a:fillRect/>
          </a:stretch>
        </p:blipFill>
        <p:spPr>
          <a:xfrm>
            <a:off x="4575375" y="1278375"/>
            <a:ext cx="2069400" cy="1293375"/>
          </a:xfrm>
          <a:prstGeom prst="rect">
            <a:avLst/>
          </a:prstGeom>
          <a:noFill/>
          <a:ln>
            <a:noFill/>
          </a:ln>
        </p:spPr>
      </p:pic>
      <p:sp>
        <p:nvSpPr>
          <p:cNvPr id="104" name="Google Shape;104;p17"/>
          <p:cNvSpPr txBox="1"/>
          <p:nvPr/>
        </p:nvSpPr>
        <p:spPr>
          <a:xfrm>
            <a:off x="4575375" y="1017725"/>
            <a:ext cx="2069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content_batch: 2000 </a:t>
            </a:r>
            <a:endParaRPr sz="1100">
              <a:solidFill>
                <a:schemeClr val="dk1"/>
              </a:solidFill>
              <a:latin typeface="Times New Roman"/>
              <a:ea typeface="Times New Roman"/>
              <a:cs typeface="Times New Roman"/>
              <a:sym typeface="Times New Roman"/>
            </a:endParaRPr>
          </a:p>
        </p:txBody>
      </p:sp>
      <p:pic>
        <p:nvPicPr>
          <p:cNvPr id="105" name="Google Shape;105;p17"/>
          <p:cNvPicPr preferRelativeResize="0"/>
          <p:nvPr/>
        </p:nvPicPr>
        <p:blipFill>
          <a:blip r:embed="rId6">
            <a:alphaModFix/>
          </a:blip>
          <a:stretch>
            <a:fillRect/>
          </a:stretch>
        </p:blipFill>
        <p:spPr>
          <a:xfrm>
            <a:off x="6644775" y="1278375"/>
            <a:ext cx="2069400" cy="1293375"/>
          </a:xfrm>
          <a:prstGeom prst="rect">
            <a:avLst/>
          </a:prstGeom>
          <a:noFill/>
          <a:ln>
            <a:noFill/>
          </a:ln>
        </p:spPr>
      </p:pic>
      <p:sp>
        <p:nvSpPr>
          <p:cNvPr id="106" name="Google Shape;106;p17"/>
          <p:cNvSpPr txBox="1"/>
          <p:nvPr/>
        </p:nvSpPr>
        <p:spPr>
          <a:xfrm>
            <a:off x="6644775" y="1017725"/>
            <a:ext cx="2069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content_batch: 2500 </a:t>
            </a:r>
            <a:endParaRPr sz="1100">
              <a:solidFill>
                <a:schemeClr val="dk1"/>
              </a:solidFill>
              <a:latin typeface="Times New Roman"/>
              <a:ea typeface="Times New Roman"/>
              <a:cs typeface="Times New Roman"/>
              <a:sym typeface="Times New Roman"/>
            </a:endParaRPr>
          </a:p>
        </p:txBody>
      </p:sp>
      <p:sp>
        <p:nvSpPr>
          <p:cNvPr id="107" name="Google Shape;107;p17"/>
          <p:cNvSpPr txBox="1"/>
          <p:nvPr/>
        </p:nvSpPr>
        <p:spPr>
          <a:xfrm>
            <a:off x="436350" y="2764300"/>
            <a:ext cx="2069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content_batch: 3000</a:t>
            </a:r>
            <a:r>
              <a:rPr lang="en"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p:txBody>
      </p:sp>
      <p:pic>
        <p:nvPicPr>
          <p:cNvPr id="108" name="Google Shape;108;p17"/>
          <p:cNvPicPr preferRelativeResize="0"/>
          <p:nvPr/>
        </p:nvPicPr>
        <p:blipFill>
          <a:blip r:embed="rId7">
            <a:alphaModFix/>
          </a:blip>
          <a:stretch>
            <a:fillRect/>
          </a:stretch>
        </p:blipFill>
        <p:spPr>
          <a:xfrm>
            <a:off x="2505826" y="3041700"/>
            <a:ext cx="2069391" cy="1293375"/>
          </a:xfrm>
          <a:prstGeom prst="rect">
            <a:avLst/>
          </a:prstGeom>
          <a:noFill/>
          <a:ln>
            <a:noFill/>
          </a:ln>
        </p:spPr>
      </p:pic>
      <p:pic>
        <p:nvPicPr>
          <p:cNvPr id="109" name="Google Shape;109;p17"/>
          <p:cNvPicPr preferRelativeResize="0"/>
          <p:nvPr/>
        </p:nvPicPr>
        <p:blipFill>
          <a:blip r:embed="rId8">
            <a:alphaModFix/>
          </a:blip>
          <a:stretch>
            <a:fillRect/>
          </a:stretch>
        </p:blipFill>
        <p:spPr>
          <a:xfrm>
            <a:off x="4575292" y="3041700"/>
            <a:ext cx="2069391" cy="1293375"/>
          </a:xfrm>
          <a:prstGeom prst="rect">
            <a:avLst/>
          </a:prstGeom>
          <a:noFill/>
          <a:ln>
            <a:noFill/>
          </a:ln>
        </p:spPr>
      </p:pic>
      <p:pic>
        <p:nvPicPr>
          <p:cNvPr id="110" name="Google Shape;110;p17"/>
          <p:cNvPicPr preferRelativeResize="0"/>
          <p:nvPr/>
        </p:nvPicPr>
        <p:blipFill>
          <a:blip r:embed="rId9">
            <a:alphaModFix/>
          </a:blip>
          <a:stretch>
            <a:fillRect/>
          </a:stretch>
        </p:blipFill>
        <p:spPr>
          <a:xfrm>
            <a:off x="436510" y="3041750"/>
            <a:ext cx="2069240" cy="1293275"/>
          </a:xfrm>
          <a:prstGeom prst="rect">
            <a:avLst/>
          </a:prstGeom>
          <a:noFill/>
          <a:ln>
            <a:noFill/>
          </a:ln>
        </p:spPr>
      </p:pic>
      <p:pic>
        <p:nvPicPr>
          <p:cNvPr id="111" name="Google Shape;111;p17"/>
          <p:cNvPicPr preferRelativeResize="0"/>
          <p:nvPr/>
        </p:nvPicPr>
        <p:blipFill>
          <a:blip r:embed="rId10">
            <a:alphaModFix/>
          </a:blip>
          <a:stretch>
            <a:fillRect/>
          </a:stretch>
        </p:blipFill>
        <p:spPr>
          <a:xfrm>
            <a:off x="6644784" y="3041700"/>
            <a:ext cx="2069391" cy="1293375"/>
          </a:xfrm>
          <a:prstGeom prst="rect">
            <a:avLst/>
          </a:prstGeom>
          <a:noFill/>
          <a:ln>
            <a:noFill/>
          </a:ln>
        </p:spPr>
      </p:pic>
      <p:sp>
        <p:nvSpPr>
          <p:cNvPr id="112" name="Google Shape;112;p17"/>
          <p:cNvSpPr txBox="1"/>
          <p:nvPr/>
        </p:nvSpPr>
        <p:spPr>
          <a:xfrm>
            <a:off x="2505825" y="2764300"/>
            <a:ext cx="2069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content_batch: 3500 </a:t>
            </a:r>
            <a:endParaRPr sz="1100">
              <a:solidFill>
                <a:schemeClr val="dk1"/>
              </a:solidFill>
              <a:latin typeface="Times New Roman"/>
              <a:ea typeface="Times New Roman"/>
              <a:cs typeface="Times New Roman"/>
              <a:sym typeface="Times New Roman"/>
            </a:endParaRPr>
          </a:p>
        </p:txBody>
      </p:sp>
      <p:sp>
        <p:nvSpPr>
          <p:cNvPr id="113" name="Google Shape;113;p17"/>
          <p:cNvSpPr txBox="1"/>
          <p:nvPr/>
        </p:nvSpPr>
        <p:spPr>
          <a:xfrm>
            <a:off x="4575275" y="2764300"/>
            <a:ext cx="2069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content_batch: 4000 </a:t>
            </a:r>
            <a:endParaRPr sz="1100">
              <a:solidFill>
                <a:schemeClr val="dk1"/>
              </a:solidFill>
              <a:latin typeface="Times New Roman"/>
              <a:ea typeface="Times New Roman"/>
              <a:cs typeface="Times New Roman"/>
              <a:sym typeface="Times New Roman"/>
            </a:endParaRPr>
          </a:p>
        </p:txBody>
      </p:sp>
      <p:sp>
        <p:nvSpPr>
          <p:cNvPr id="114" name="Google Shape;114;p17"/>
          <p:cNvSpPr txBox="1"/>
          <p:nvPr/>
        </p:nvSpPr>
        <p:spPr>
          <a:xfrm>
            <a:off x="6644750" y="2764300"/>
            <a:ext cx="2069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content_batch: 4500 </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445025"/>
            <a:ext cx="2084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Results</a:t>
            </a:r>
            <a:endParaRPr/>
          </a:p>
        </p:txBody>
      </p:sp>
      <p:pic>
        <p:nvPicPr>
          <p:cNvPr id="120" name="Google Shape;120;p18"/>
          <p:cNvPicPr preferRelativeResize="0"/>
          <p:nvPr/>
        </p:nvPicPr>
        <p:blipFill>
          <a:blip r:embed="rId3">
            <a:alphaModFix/>
          </a:blip>
          <a:stretch>
            <a:fillRect/>
          </a:stretch>
        </p:blipFill>
        <p:spPr>
          <a:xfrm>
            <a:off x="5090423" y="2045875"/>
            <a:ext cx="1101465" cy="1401626"/>
          </a:xfrm>
          <a:prstGeom prst="rect">
            <a:avLst/>
          </a:prstGeom>
          <a:noFill/>
          <a:ln>
            <a:noFill/>
          </a:ln>
        </p:spPr>
      </p:pic>
      <p:pic>
        <p:nvPicPr>
          <p:cNvPr id="121" name="Google Shape;121;p18"/>
          <p:cNvPicPr preferRelativeResize="0"/>
          <p:nvPr/>
        </p:nvPicPr>
        <p:blipFill>
          <a:blip r:embed="rId4">
            <a:alphaModFix/>
          </a:blip>
          <a:stretch>
            <a:fillRect/>
          </a:stretch>
        </p:blipFill>
        <p:spPr>
          <a:xfrm>
            <a:off x="6645698" y="2045875"/>
            <a:ext cx="2084202" cy="1401626"/>
          </a:xfrm>
          <a:prstGeom prst="rect">
            <a:avLst/>
          </a:prstGeom>
          <a:noFill/>
          <a:ln>
            <a:noFill/>
          </a:ln>
        </p:spPr>
      </p:pic>
      <p:pic>
        <p:nvPicPr>
          <p:cNvPr id="122" name="Google Shape;122;p18"/>
          <p:cNvPicPr preferRelativeResize="0"/>
          <p:nvPr/>
        </p:nvPicPr>
        <p:blipFill>
          <a:blip r:embed="rId5">
            <a:alphaModFix/>
          </a:blip>
          <a:stretch>
            <a:fillRect/>
          </a:stretch>
        </p:blipFill>
        <p:spPr>
          <a:xfrm>
            <a:off x="4699575" y="3712475"/>
            <a:ext cx="1883150" cy="1059275"/>
          </a:xfrm>
          <a:prstGeom prst="rect">
            <a:avLst/>
          </a:prstGeom>
          <a:noFill/>
          <a:ln>
            <a:noFill/>
          </a:ln>
        </p:spPr>
      </p:pic>
      <p:pic>
        <p:nvPicPr>
          <p:cNvPr id="123" name="Google Shape;123;p18"/>
          <p:cNvPicPr preferRelativeResize="0"/>
          <p:nvPr/>
        </p:nvPicPr>
        <p:blipFill>
          <a:blip r:embed="rId6">
            <a:alphaModFix/>
          </a:blip>
          <a:stretch>
            <a:fillRect/>
          </a:stretch>
        </p:blipFill>
        <p:spPr>
          <a:xfrm>
            <a:off x="6746225" y="3712473"/>
            <a:ext cx="1883150" cy="1059259"/>
          </a:xfrm>
          <a:prstGeom prst="rect">
            <a:avLst/>
          </a:prstGeom>
          <a:noFill/>
          <a:ln>
            <a:noFill/>
          </a:ln>
        </p:spPr>
      </p:pic>
      <p:pic>
        <p:nvPicPr>
          <p:cNvPr id="124" name="Google Shape;124;p18"/>
          <p:cNvPicPr preferRelativeResize="0"/>
          <p:nvPr/>
        </p:nvPicPr>
        <p:blipFill>
          <a:blip r:embed="rId7">
            <a:alphaModFix/>
          </a:blip>
          <a:stretch>
            <a:fillRect/>
          </a:stretch>
        </p:blipFill>
        <p:spPr>
          <a:xfrm>
            <a:off x="2652900" y="3712474"/>
            <a:ext cx="1883165" cy="1059275"/>
          </a:xfrm>
          <a:prstGeom prst="rect">
            <a:avLst/>
          </a:prstGeom>
          <a:noFill/>
          <a:ln>
            <a:noFill/>
          </a:ln>
        </p:spPr>
      </p:pic>
      <p:pic>
        <p:nvPicPr>
          <p:cNvPr id="125" name="Google Shape;125;p18"/>
          <p:cNvPicPr preferRelativeResize="0"/>
          <p:nvPr/>
        </p:nvPicPr>
        <p:blipFill>
          <a:blip r:embed="rId8">
            <a:alphaModFix/>
          </a:blip>
          <a:stretch>
            <a:fillRect/>
          </a:stretch>
        </p:blipFill>
        <p:spPr>
          <a:xfrm>
            <a:off x="414100" y="3712475"/>
            <a:ext cx="1883150" cy="1059267"/>
          </a:xfrm>
          <a:prstGeom prst="rect">
            <a:avLst/>
          </a:prstGeom>
          <a:noFill/>
          <a:ln>
            <a:noFill/>
          </a:ln>
        </p:spPr>
      </p:pic>
      <p:pic>
        <p:nvPicPr>
          <p:cNvPr id="126" name="Google Shape;126;p18"/>
          <p:cNvPicPr preferRelativeResize="0"/>
          <p:nvPr/>
        </p:nvPicPr>
        <p:blipFill>
          <a:blip r:embed="rId9">
            <a:alphaModFix/>
          </a:blip>
          <a:stretch>
            <a:fillRect/>
          </a:stretch>
        </p:blipFill>
        <p:spPr>
          <a:xfrm>
            <a:off x="414100" y="2187625"/>
            <a:ext cx="1883151" cy="1259863"/>
          </a:xfrm>
          <a:prstGeom prst="rect">
            <a:avLst/>
          </a:prstGeom>
          <a:noFill/>
          <a:ln>
            <a:noFill/>
          </a:ln>
        </p:spPr>
      </p:pic>
      <p:pic>
        <p:nvPicPr>
          <p:cNvPr id="127" name="Google Shape;127;p18"/>
          <p:cNvPicPr preferRelativeResize="0"/>
          <p:nvPr/>
        </p:nvPicPr>
        <p:blipFill>
          <a:blip r:embed="rId10">
            <a:alphaModFix/>
          </a:blip>
          <a:stretch>
            <a:fillRect/>
          </a:stretch>
        </p:blipFill>
        <p:spPr>
          <a:xfrm>
            <a:off x="2464300" y="2187624"/>
            <a:ext cx="2358518" cy="1259875"/>
          </a:xfrm>
          <a:prstGeom prst="rect">
            <a:avLst/>
          </a:prstGeom>
          <a:noFill/>
          <a:ln>
            <a:noFill/>
          </a:ln>
        </p:spPr>
      </p:pic>
      <p:pic>
        <p:nvPicPr>
          <p:cNvPr id="128" name="Google Shape;128;p18"/>
          <p:cNvPicPr preferRelativeResize="0"/>
          <p:nvPr/>
        </p:nvPicPr>
        <p:blipFill>
          <a:blip r:embed="rId11">
            <a:alphaModFix/>
          </a:blip>
          <a:stretch>
            <a:fillRect/>
          </a:stretch>
        </p:blipFill>
        <p:spPr>
          <a:xfrm>
            <a:off x="3326107" y="379275"/>
            <a:ext cx="2491781" cy="1401624"/>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uFill>
                  <a:noFill/>
                </a:uFill>
                <a:hlinkClick r:id="rId3"/>
              </a:rPr>
              <a:t>Result Videos</a:t>
            </a:r>
            <a:endParaRPr/>
          </a:p>
        </p:txBody>
      </p:sp>
      <p:pic>
        <p:nvPicPr>
          <p:cNvPr id="134" name="Google Shape;134;p19" title="CIS5810: Style Transfer Cut">
            <a:hlinkClick r:id="rId4"/>
          </p:cNvPr>
          <p:cNvPicPr preferRelativeResize="0"/>
          <p:nvPr/>
        </p:nvPicPr>
        <p:blipFill>
          <a:blip r:embed="rId5">
            <a:alphaModFix/>
          </a:blip>
          <a:stretch>
            <a:fillRect/>
          </a:stretch>
        </p:blipFill>
        <p:spPr>
          <a:xfrm>
            <a:off x="2286000" y="11774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